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329" r:id="rId2"/>
    <p:sldId id="336" r:id="rId3"/>
    <p:sldId id="337" r:id="rId4"/>
    <p:sldId id="333" r:id="rId5"/>
    <p:sldId id="335" r:id="rId6"/>
    <p:sldId id="339" r:id="rId7"/>
    <p:sldId id="338" r:id="rId8"/>
    <p:sldId id="340" r:id="rId9"/>
    <p:sldId id="341" r:id="rId10"/>
    <p:sldId id="351" r:id="rId11"/>
    <p:sldId id="342" r:id="rId12"/>
    <p:sldId id="343" r:id="rId13"/>
    <p:sldId id="344" r:id="rId14"/>
    <p:sldId id="346" r:id="rId15"/>
    <p:sldId id="348" r:id="rId16"/>
    <p:sldId id="349" r:id="rId17"/>
    <p:sldId id="350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Light" panose="020B0502040204020203" pitchFamily="34" charset="0"/>
      <p:regular r:id="rId38"/>
      <p: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75A"/>
    <a:srgbClr val="3333FF"/>
    <a:srgbClr val="E6C81E"/>
    <a:srgbClr val="F4DF1E"/>
    <a:srgbClr val="DCAD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86400" autoAdjust="0"/>
  </p:normalViewPr>
  <p:slideViewPr>
    <p:cSldViewPr snapToGrid="0">
      <p:cViewPr varScale="1">
        <p:scale>
          <a:sx n="88" d="100"/>
          <a:sy n="88" d="100"/>
        </p:scale>
        <p:origin x="852" y="44"/>
      </p:cViewPr>
      <p:guideLst>
        <p:guide orient="horz" pos="2205"/>
        <p:guide pos="3795"/>
      </p:guideLst>
    </p:cSldViewPr>
  </p:slideViewPr>
  <p:outlineViewPr>
    <p:cViewPr>
      <p:scale>
        <a:sx n="33" d="100"/>
        <a:sy n="33" d="100"/>
      </p:scale>
      <p:origin x="0" y="-10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2018-07-19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56253" y="1686722"/>
            <a:ext cx="8403772" cy="747897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722" r:id="rId7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954" y="995394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Graphics Study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sz="4000" b="1" dirty="0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sz="3200" b="1" dirty="0">
                <a:latin typeface="맑은 고딕" pitchFamily="50" charset="-127"/>
                <a:ea typeface="맑은 고딕" pitchFamily="50" charset="-127"/>
              </a:rPr>
              <a:t>Vulkan Cookbook</a:t>
            </a:r>
          </a:p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6. Render Passes and Framebuffers</a:t>
            </a: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1D96AF5-9F65-4F39-B921-2E0346500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서브 패스 </a:t>
            </a:r>
            <a:r>
              <a:rPr lang="ko-KR" altLang="en-US" b="1" dirty="0" err="1"/>
              <a:t>디펜던시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서브 </a:t>
            </a:r>
            <a:r>
              <a:rPr lang="ko-KR" altLang="en-US" dirty="0" err="1"/>
              <a:t>패스간의</a:t>
            </a:r>
            <a:r>
              <a:rPr lang="ko-KR" altLang="en-US" dirty="0"/>
              <a:t> </a:t>
            </a:r>
            <a:r>
              <a:rPr lang="ko-KR" altLang="en-US" dirty="0" err="1"/>
              <a:t>디펜던시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메모리 </a:t>
            </a:r>
            <a:r>
              <a:rPr lang="ko-KR" altLang="en-US" dirty="0" err="1"/>
              <a:t>베리어와</a:t>
            </a:r>
            <a:r>
              <a:rPr lang="ko-KR" altLang="en-US" dirty="0"/>
              <a:t> 비슷한 셋팅 </a:t>
            </a:r>
            <a:r>
              <a:rPr lang="en-US" altLang="ko-KR" dirty="0"/>
              <a:t>+ </a:t>
            </a: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렌더패스</a:t>
            </a:r>
            <a:r>
              <a:rPr lang="ko-KR" altLang="en-US" dirty="0"/>
              <a:t> 안에서 이미지 메모리 </a:t>
            </a:r>
            <a:r>
              <a:rPr lang="ko-KR" altLang="en-US" dirty="0" err="1"/>
              <a:t>베리어가</a:t>
            </a:r>
            <a:r>
              <a:rPr lang="ko-KR" altLang="en-US" dirty="0"/>
              <a:t> 필요할 때 도 사용</a:t>
            </a:r>
            <a:br>
              <a:rPr lang="en-US" altLang="ko-KR" dirty="0"/>
            </a:br>
            <a:r>
              <a:rPr lang="en-US" altLang="ko-KR" dirty="0"/>
              <a:t>(self-dependency : </a:t>
            </a:r>
            <a:r>
              <a:rPr lang="ko-KR" altLang="en-US" dirty="0"/>
              <a:t>같은 인덱스의 서브패스 지정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FCE2D0-B5C0-4F52-A89C-DE2B90C0F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23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233AEA-076C-4AE8-9169-40B7460D6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92629"/>
            <a:ext cx="11151917" cy="549970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b="1" dirty="0"/>
              <a:t>서브 패스 </a:t>
            </a:r>
            <a:r>
              <a:rPr lang="ko-KR" altLang="en-US" b="1" dirty="0" err="1"/>
              <a:t>디펜던시</a:t>
            </a:r>
            <a:endParaRPr lang="en-US" altLang="ko-KR" b="1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 err="1"/>
              <a:t>subpass</a:t>
            </a:r>
            <a:r>
              <a:rPr lang="en-US" altLang="ko-KR" sz="2000" dirty="0"/>
              <a:t> : </a:t>
            </a:r>
            <a:r>
              <a:rPr lang="ko-KR" altLang="en-US" sz="2000" dirty="0" err="1"/>
              <a:t>디펜던시</a:t>
            </a:r>
            <a:r>
              <a:rPr lang="ko-KR" altLang="en-US" sz="2000" dirty="0"/>
              <a:t> 체크가 필요한 서브 패스 </a:t>
            </a:r>
            <a:br>
              <a:rPr lang="en-US" altLang="ko-KR" sz="2000" dirty="0"/>
            </a:br>
            <a:r>
              <a:rPr lang="en-US" altLang="ko-KR" sz="2000" dirty="0"/>
              <a:t>ex) 0, 1 -&gt; </a:t>
            </a:r>
            <a:r>
              <a:rPr lang="ko-KR" altLang="en-US" sz="2000" dirty="0"/>
              <a:t>첫번째</a:t>
            </a:r>
            <a:r>
              <a:rPr lang="en-US" altLang="ko-KR" sz="2000" dirty="0"/>
              <a:t>(</a:t>
            </a:r>
            <a:r>
              <a:rPr lang="ko-KR" altLang="en-US" sz="2000" dirty="0"/>
              <a:t>생산</a:t>
            </a:r>
            <a:r>
              <a:rPr lang="en-US" altLang="ko-KR" sz="2000" dirty="0"/>
              <a:t>)</a:t>
            </a:r>
            <a:r>
              <a:rPr lang="ko-KR" altLang="en-US" sz="2000" dirty="0"/>
              <a:t> 두번째</a:t>
            </a:r>
            <a:r>
              <a:rPr lang="en-US" altLang="ko-KR" sz="2000" dirty="0"/>
              <a:t>(</a:t>
            </a:r>
            <a:r>
              <a:rPr lang="ko-KR" altLang="en-US" sz="2000" dirty="0"/>
              <a:t>소비</a:t>
            </a:r>
            <a:r>
              <a:rPr lang="en-US" altLang="ko-KR" sz="2000" dirty="0"/>
              <a:t>)</a:t>
            </a:r>
            <a:r>
              <a:rPr lang="ko-KR" altLang="en-US" sz="2000" dirty="0"/>
              <a:t>  인덱스의 서브패스에서 </a:t>
            </a:r>
            <a:r>
              <a:rPr lang="ko-KR" altLang="en-US" sz="2000" dirty="0" err="1"/>
              <a:t>디펜던시</a:t>
            </a:r>
            <a:r>
              <a:rPr lang="ko-KR" altLang="en-US" sz="2000" dirty="0"/>
              <a:t> 체크</a:t>
            </a:r>
            <a:br>
              <a:rPr lang="en-US" altLang="ko-KR" sz="2000" dirty="0"/>
            </a:br>
            <a:r>
              <a:rPr lang="en-US" altLang="ko-KR" sz="2000" dirty="0" err="1"/>
              <a:t>VK_SUBPASS_EXTERNAL</a:t>
            </a:r>
            <a:r>
              <a:rPr lang="en-US" altLang="ko-KR" sz="2000" dirty="0"/>
              <a:t> : </a:t>
            </a:r>
            <a:r>
              <a:rPr lang="ko-KR" altLang="en-US" sz="2000" dirty="0"/>
              <a:t>시작 전 후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/>
              <a:t>stage mask : </a:t>
            </a:r>
            <a:r>
              <a:rPr lang="ko-KR" altLang="en-US" sz="2000" dirty="0"/>
              <a:t>생산</a:t>
            </a:r>
            <a:r>
              <a:rPr lang="en-US" altLang="ko-KR" sz="2000" dirty="0"/>
              <a:t> – </a:t>
            </a:r>
            <a:r>
              <a:rPr lang="ko-KR" altLang="en-US" sz="2000" dirty="0"/>
              <a:t>의지하는 파이프라인 스테이지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/>
              <a:t>access mask : </a:t>
            </a:r>
            <a:r>
              <a:rPr lang="ko-KR" altLang="en-US" sz="2000" dirty="0"/>
              <a:t>생산</a:t>
            </a:r>
            <a:r>
              <a:rPr lang="en-US" altLang="ko-KR" sz="2000" dirty="0"/>
              <a:t> – </a:t>
            </a:r>
            <a:r>
              <a:rPr lang="ko-KR" altLang="en-US" sz="2000" dirty="0"/>
              <a:t>의지하는 메모리 연산 타입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sz="2000" dirty="0" err="1"/>
              <a:t>디펜던시</a:t>
            </a:r>
            <a:r>
              <a:rPr lang="ko-KR" altLang="en-US" sz="2000" dirty="0"/>
              <a:t> 플래그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VK_DEPENDENCY_BY_REGION_BIT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493C01-F6ED-418A-A955-0B1ED8A9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989384-2C45-44E4-8981-F59F8772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7" y="3940629"/>
            <a:ext cx="5073527" cy="23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6571FE-20FA-478D-A8E6-E44DE811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35" y="1515154"/>
            <a:ext cx="6456971" cy="2338389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233AEA-076C-4AE8-9169-40B7460D6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4167187"/>
            <a:ext cx="11151917" cy="222514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sz="2000" dirty="0" err="1"/>
              <a:t>디펜더시가</a:t>
            </a:r>
            <a:r>
              <a:rPr lang="ko-KR" altLang="en-US" sz="2000" dirty="0"/>
              <a:t> </a:t>
            </a:r>
            <a:r>
              <a:rPr lang="en-US" altLang="ko-KR" sz="2000" dirty="0"/>
              <a:t>0 – 1 </a:t>
            </a:r>
            <a:r>
              <a:rPr lang="ko-KR" altLang="en-US" sz="2000" dirty="0"/>
              <a:t>서브패스에 지정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en-US" altLang="ko-KR" sz="2000" dirty="0" err="1"/>
              <a:t>COLOR_ATTACHMENT_OUTPUT</a:t>
            </a:r>
            <a:r>
              <a:rPr lang="en-US" altLang="ko-KR" sz="2000" dirty="0"/>
              <a:t> </a:t>
            </a:r>
            <a:r>
              <a:rPr lang="ko-KR" altLang="en-US" sz="2000" dirty="0"/>
              <a:t> 스테이지에 컬러 쓰기 연산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ko-KR" altLang="en-US" sz="2000" dirty="0" err="1"/>
              <a:t>프레그먼트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쉐이더에서</a:t>
            </a:r>
            <a:r>
              <a:rPr lang="ko-KR" altLang="en-US" sz="2000" dirty="0"/>
              <a:t> 연산 </a:t>
            </a:r>
            <a:r>
              <a:rPr lang="en-US" altLang="ko-KR" sz="2000" dirty="0"/>
              <a:t>- </a:t>
            </a:r>
            <a:r>
              <a:rPr lang="ko-KR" altLang="en-US" sz="2000" dirty="0"/>
              <a:t>소비 스테이지로 정의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ko-KR" altLang="en-US" sz="2000" dirty="0"/>
              <a:t>컬러 </a:t>
            </a:r>
            <a:r>
              <a:rPr lang="ko-KR" altLang="en-US" sz="2000" dirty="0" err="1"/>
              <a:t>어태치먼트가</a:t>
            </a:r>
            <a:r>
              <a:rPr lang="ko-KR" altLang="en-US" sz="2000" dirty="0"/>
              <a:t> 다음 서브 패스의 인풋 </a:t>
            </a:r>
            <a:r>
              <a:rPr lang="ko-KR" altLang="en-US" sz="2000" dirty="0" err="1"/>
              <a:t>어태치먼트로</a:t>
            </a:r>
            <a:r>
              <a:rPr lang="ko-KR" altLang="en-US" sz="2000" dirty="0"/>
              <a:t> 사용</a:t>
            </a:r>
            <a:endParaRPr lang="en-US" altLang="ko-KR" sz="2000" dirty="0"/>
          </a:p>
          <a:p>
            <a:pPr marL="514350" indent="-514350">
              <a:buAutoNum type="arabicPeriod"/>
            </a:pP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493C01-F6ED-418A-A955-0B1ED8A9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9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233AEA-076C-4AE8-9169-40B7460D6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26457"/>
            <a:ext cx="11151917" cy="516587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b="1" dirty="0" err="1"/>
              <a:t>렌더패스</a:t>
            </a:r>
            <a:endParaRPr lang="en-US" altLang="ko-KR" b="1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dirty="0" err="1"/>
              <a:t>랜더패스는</a:t>
            </a:r>
            <a:r>
              <a:rPr lang="ko-KR" altLang="en-US" dirty="0"/>
              <a:t> 모든 서브패스 연산에서 사용하는 </a:t>
            </a:r>
            <a:r>
              <a:rPr lang="ko-KR" altLang="en-US" dirty="0" err="1"/>
              <a:t>어태치먼트</a:t>
            </a:r>
            <a:r>
              <a:rPr lang="ko-KR" altLang="en-US" dirty="0"/>
              <a:t> 사용에 다한 일반적인 정보를 정의한다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서브패스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 /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어태치먼트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/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서브패스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디펜던시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>
              <a:lnSpc>
                <a:spcPct val="11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1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493C01-F6ED-418A-A955-0B1ED8A9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F53529-2B84-496A-B51B-2AD01810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91" y="3429000"/>
            <a:ext cx="3114675" cy="2828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580263-6AB0-4A90-8815-8A12BE4A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66" y="3300412"/>
            <a:ext cx="69437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6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233AEA-076C-4AE8-9169-40B7460D6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92629"/>
            <a:ext cx="11151917" cy="549970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프레임 버퍼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 err="1"/>
              <a:t>프레임는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렌더</a:t>
            </a:r>
            <a:r>
              <a:rPr lang="ko-KR" altLang="en-US" sz="2000" dirty="0"/>
              <a:t> 패스와 같이 사용되다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 err="1"/>
              <a:t>랜더패스에서</a:t>
            </a:r>
            <a:r>
              <a:rPr lang="ko-KR" altLang="en-US" sz="2000" dirty="0"/>
              <a:t> 정의된 연결된 </a:t>
            </a:r>
            <a:r>
              <a:rPr lang="ko-KR" altLang="en-US" sz="2000" dirty="0" err="1"/>
              <a:t>어태치먼트에</a:t>
            </a:r>
            <a:r>
              <a:rPr lang="ko-KR" altLang="en-US" sz="2000" dirty="0"/>
              <a:t> 사용되는 이미지를 지정한다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추가로 그려지는 사이즈도 지정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지원하는 형식의 </a:t>
            </a:r>
            <a:r>
              <a:rPr lang="ko-KR" altLang="en-US" sz="2000" dirty="0" err="1"/>
              <a:t>여러개의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랜더</a:t>
            </a:r>
            <a:r>
              <a:rPr lang="ko-KR" altLang="en-US" sz="2000" dirty="0"/>
              <a:t> 패스와 사용 가능</a:t>
            </a:r>
            <a:br>
              <a:rPr lang="en-US" altLang="ko-KR" sz="2000" dirty="0"/>
            </a:br>
            <a:r>
              <a:rPr lang="ko-KR" altLang="en-US" sz="2000" dirty="0"/>
              <a:t>서브패스 수</a:t>
            </a:r>
            <a:r>
              <a:rPr lang="en-US" altLang="ko-KR" sz="2000" dirty="0"/>
              <a:t>, </a:t>
            </a:r>
            <a:r>
              <a:rPr lang="ko-KR" altLang="en-US" sz="2000" dirty="0"/>
              <a:t>알맞은 </a:t>
            </a:r>
            <a:r>
              <a:rPr lang="ko-KR" altLang="en-US" sz="2000" dirty="0" err="1"/>
              <a:t>어태치먼트</a:t>
            </a:r>
            <a:r>
              <a:rPr lang="en-US" altLang="ko-KR" sz="2000" dirty="0"/>
              <a:t>(</a:t>
            </a:r>
            <a:r>
              <a:rPr lang="ko-KR" altLang="en-US" sz="2000" dirty="0"/>
              <a:t>인풋</a:t>
            </a:r>
            <a:r>
              <a:rPr lang="en-US" altLang="ko-KR" sz="2000" dirty="0"/>
              <a:t>/</a:t>
            </a:r>
            <a:r>
              <a:rPr lang="ko-KR" altLang="en-US" sz="2000" dirty="0"/>
              <a:t>컬러</a:t>
            </a:r>
            <a:r>
              <a:rPr lang="en-US" altLang="ko-KR" sz="2000" dirty="0"/>
              <a:t>/</a:t>
            </a:r>
            <a:r>
              <a:rPr lang="ko-KR" altLang="en-US" sz="2000" dirty="0" err="1"/>
              <a:t>리졸브등</a:t>
            </a:r>
            <a:r>
              <a:rPr lang="en-US" altLang="ko-KR" sz="2000" dirty="0"/>
              <a:t>), </a:t>
            </a:r>
            <a:r>
              <a:rPr lang="ko-KR" altLang="en-US" sz="2000" dirty="0" err="1"/>
              <a:t>포맷등이</a:t>
            </a:r>
            <a:r>
              <a:rPr lang="ko-KR" altLang="en-US" sz="2000" dirty="0"/>
              <a:t> 동일</a:t>
            </a:r>
            <a:endParaRPr lang="en-US" altLang="ko-KR" sz="2000" dirty="0"/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493C01-F6ED-418A-A955-0B1ED8A9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FBA76C-863A-4713-8DF8-C322D14E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4" y="3642480"/>
            <a:ext cx="4324791" cy="26593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0E3C92-65F2-42F1-A72C-6EBA0D027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675" y="3642480"/>
            <a:ext cx="6293490" cy="27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233AEA-076C-4AE8-9169-40B7460D6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지오메트리</a:t>
            </a:r>
            <a:r>
              <a:rPr lang="ko-KR" altLang="en-US" b="1" dirty="0"/>
              <a:t> 렌더링 </a:t>
            </a:r>
            <a:r>
              <a:rPr lang="en-US" altLang="ko-KR" b="1" dirty="0"/>
              <a:t>+ </a:t>
            </a:r>
            <a:r>
              <a:rPr lang="ko-KR" altLang="en-US" b="1" dirty="0"/>
              <a:t>포스트 </a:t>
            </a:r>
            <a:r>
              <a:rPr lang="ko-KR" altLang="en-US" b="1" dirty="0" err="1"/>
              <a:t>포로세싱</a:t>
            </a:r>
            <a:r>
              <a:rPr lang="ko-KR" altLang="en-US" b="1" dirty="0"/>
              <a:t> 서브패스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개의 서브패스 생성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첫번쨰 서브 패스 컬러 </a:t>
            </a:r>
            <a:r>
              <a:rPr lang="en-US" altLang="ko-KR" dirty="0"/>
              <a:t>+ </a:t>
            </a:r>
            <a:r>
              <a:rPr lang="ko-KR" altLang="en-US" dirty="0"/>
              <a:t>깊이 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두번째 서브 패스 첫번째 패스 에서 넘어온 컬러 받아서 컬러 버퍼 출력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493C01-F6ED-418A-A955-0B1ED8A9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3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233AEA-076C-4AE8-9169-40B7460D6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674914"/>
            <a:ext cx="11151917" cy="5717419"/>
          </a:xfrm>
        </p:spPr>
        <p:txBody>
          <a:bodyPr/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b="1" dirty="0" err="1"/>
              <a:t>어태치먼트</a:t>
            </a:r>
            <a:endParaRPr lang="en-US" altLang="ko-KR" b="1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sz="2000" dirty="0"/>
              <a:t>처음 서브 패스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ko-KR" altLang="en-US" sz="2000" dirty="0" err="1"/>
              <a:t>어태치먼트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컬러 </a:t>
            </a:r>
            <a:r>
              <a:rPr lang="en-US" altLang="ko-KR" sz="2000" dirty="0"/>
              <a:t>+ </a:t>
            </a:r>
            <a:r>
              <a:rPr lang="ko-KR" altLang="en-US" sz="2000" dirty="0"/>
              <a:t>깊이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/>
              <a:t>3</a:t>
            </a:r>
            <a:r>
              <a:rPr lang="ko-KR" altLang="en-US" sz="2000" dirty="0"/>
              <a:t>번째 </a:t>
            </a:r>
            <a:r>
              <a:rPr lang="ko-KR" altLang="en-US" sz="2000" dirty="0" err="1"/>
              <a:t>어태치먼트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번째 서브패스에 사용하는 컬러 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sz="2000" dirty="0"/>
              <a:t>처음 두개의 </a:t>
            </a:r>
            <a:r>
              <a:rPr lang="ko-KR" altLang="en-US" sz="2000" dirty="0" err="1"/>
              <a:t>어태치먼트는</a:t>
            </a:r>
            <a:r>
              <a:rPr lang="ko-KR" altLang="en-US" sz="2000" dirty="0"/>
              <a:t> 필요하지 않으므로 저장 옵션 </a:t>
            </a:r>
            <a:r>
              <a:rPr lang="en-US" altLang="ko-KR" sz="2000" dirty="0" err="1"/>
              <a:t>dont_care</a:t>
            </a:r>
            <a:endParaRPr lang="en-US" altLang="ko-KR" sz="2000" dirty="0"/>
          </a:p>
          <a:p>
            <a:pPr>
              <a:lnSpc>
                <a:spcPct val="11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493C01-F6ED-418A-A955-0B1ED8A9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BC9F42-0ABC-4D84-BF83-F45609C4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45" y="2557618"/>
            <a:ext cx="3781656" cy="39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233AEA-076C-4AE8-9169-40B7460D6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91029"/>
            <a:ext cx="11151917" cy="5601304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서브 패스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첫 서브 패스 </a:t>
            </a:r>
            <a:r>
              <a:rPr lang="en-US" altLang="ko-KR" dirty="0"/>
              <a:t>: </a:t>
            </a:r>
            <a:r>
              <a:rPr lang="ko-KR" altLang="en-US" dirty="0"/>
              <a:t>컬러 </a:t>
            </a:r>
            <a:r>
              <a:rPr lang="en-US" altLang="ko-KR" dirty="0"/>
              <a:t>+ </a:t>
            </a:r>
            <a:r>
              <a:rPr lang="ko-KR" altLang="en-US" dirty="0"/>
              <a:t>깊이 </a:t>
            </a:r>
            <a:r>
              <a:rPr lang="ko-KR" altLang="en-US" dirty="0" err="1"/>
              <a:t>어태치먼트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두번째 서브 패스 </a:t>
            </a:r>
            <a:r>
              <a:rPr lang="en-US" altLang="ko-KR" dirty="0"/>
              <a:t>: 1</a:t>
            </a:r>
            <a:r>
              <a:rPr lang="ko-KR" altLang="en-US" dirty="0"/>
              <a:t>번 서브패스의 컬러를 인풋으로 </a:t>
            </a:r>
            <a:r>
              <a:rPr lang="en-US" altLang="ko-KR" dirty="0"/>
              <a:t>+ 3</a:t>
            </a:r>
            <a:r>
              <a:rPr lang="ko-KR" altLang="en-US" dirty="0"/>
              <a:t>번으로 출력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493C01-F6ED-418A-A955-0B1ED8A9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2AC75D-ED3E-49B0-ABBE-2C8B6694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92" y="2132996"/>
            <a:ext cx="3319554" cy="43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4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F6D12-617E-4637-B91C-B91921F06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서브 패스 </a:t>
            </a:r>
            <a:r>
              <a:rPr lang="ko-KR" altLang="en-US" b="1" dirty="0" err="1"/>
              <a:t>디펜던시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첫번째 </a:t>
            </a:r>
            <a:r>
              <a:rPr lang="ko-KR" altLang="en-US" dirty="0" err="1"/>
              <a:t>어태치먼트는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패스 출력 </a:t>
            </a:r>
            <a:r>
              <a:rPr lang="en-US" altLang="ko-KR" dirty="0"/>
              <a:t>2</a:t>
            </a:r>
            <a:r>
              <a:rPr lang="ko-KR" altLang="en-US" dirty="0"/>
              <a:t>패스 입력으로 사용된다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3038D-EB48-4321-8BCC-066FD5572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1B1F77-7689-4755-BDAD-8A9B8FC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41" y="2657475"/>
            <a:ext cx="4703635" cy="16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1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F6D12-617E-4637-B91C-B91921F06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46629"/>
            <a:ext cx="11151917" cy="52457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렌더패스와</a:t>
            </a:r>
            <a:r>
              <a:rPr lang="en-US" altLang="ko-KR" b="1" dirty="0"/>
              <a:t> </a:t>
            </a:r>
            <a:r>
              <a:rPr lang="ko-KR" altLang="en-US" b="1" dirty="0"/>
              <a:t>프레임 버퍼 </a:t>
            </a:r>
            <a:r>
              <a:rPr lang="en-US" altLang="ko-KR" b="1" dirty="0"/>
              <a:t>: </a:t>
            </a:r>
            <a:r>
              <a:rPr lang="ko-KR" altLang="en-US" b="1" dirty="0"/>
              <a:t>컬러</a:t>
            </a:r>
            <a:r>
              <a:rPr lang="en-US" altLang="ko-KR" b="1" dirty="0"/>
              <a:t> + </a:t>
            </a:r>
            <a:r>
              <a:rPr lang="ko-KR" altLang="en-US" b="1" dirty="0"/>
              <a:t>깊이</a:t>
            </a:r>
            <a:endParaRPr lang="en-US" altLang="ko-KR" b="1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dirty="0"/>
              <a:t>필요한 이미지 생성</a:t>
            </a:r>
            <a:endParaRPr lang="en-US" altLang="ko-KR" dirty="0"/>
          </a:p>
          <a:p>
            <a:pPr marL="971550" lvl="2" indent="-514350">
              <a:lnSpc>
                <a:spcPct val="110000"/>
              </a:lnSpc>
              <a:buAutoNum type="arabicParenR"/>
            </a:pPr>
            <a:r>
              <a:rPr lang="ko-KR" altLang="en-US" dirty="0"/>
              <a:t>컬러 이미지 뷰</a:t>
            </a:r>
            <a:endParaRPr lang="en-US" altLang="ko-KR" dirty="0"/>
          </a:p>
          <a:p>
            <a:pPr marL="630237" lvl="3" indent="0">
              <a:lnSpc>
                <a:spcPct val="110000"/>
              </a:lnSpc>
              <a:buNone/>
            </a:pPr>
            <a:endParaRPr lang="en-US" altLang="ko-KR" dirty="0"/>
          </a:p>
          <a:p>
            <a:pPr marL="630237" lvl="3" indent="0">
              <a:lnSpc>
                <a:spcPct val="110000"/>
              </a:lnSpc>
              <a:buNone/>
            </a:pPr>
            <a:r>
              <a:rPr lang="en-US" altLang="ko-KR" dirty="0"/>
              <a:t>‘</a:t>
            </a:r>
          </a:p>
          <a:p>
            <a:pPr marL="630237" lvl="3" indent="0">
              <a:lnSpc>
                <a:spcPct val="110000"/>
              </a:lnSpc>
              <a:buNone/>
            </a:pPr>
            <a:endParaRPr lang="en-US" altLang="ko-KR" dirty="0"/>
          </a:p>
          <a:p>
            <a:pPr marL="630237" lvl="3" indent="0">
              <a:lnSpc>
                <a:spcPct val="110000"/>
              </a:lnSpc>
              <a:buNone/>
            </a:pPr>
            <a:endParaRPr lang="en-US" altLang="ko-KR" dirty="0"/>
          </a:p>
          <a:p>
            <a:pPr marL="971550" lvl="2" indent="-514350">
              <a:lnSpc>
                <a:spcPct val="110000"/>
              </a:lnSpc>
              <a:buAutoNum type="arabicParenR"/>
            </a:pPr>
            <a:r>
              <a:rPr lang="ko-KR" altLang="en-US" dirty="0"/>
              <a:t>깊이 이미지 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3038D-EB48-4321-8BCC-066FD5572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8601A2-9884-4A08-9F4D-A23FB20F2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35" y="2809875"/>
            <a:ext cx="5753100" cy="1238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7FCBED-B610-4E90-B48E-E169746D4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35" y="4917503"/>
            <a:ext cx="58483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879D0A-F88A-4C36-BE94-568C3ECC35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613229"/>
            <a:ext cx="11151917" cy="494453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b="1" dirty="0"/>
              <a:t>Context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>
                <a:solidFill>
                  <a:srgbClr val="FFC000">
                    <a:alpha val="99000"/>
                  </a:srgbClr>
                </a:solidFill>
              </a:rPr>
              <a:t>Specifying attachment descriptions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>
                <a:solidFill>
                  <a:srgbClr val="FFC000">
                    <a:alpha val="99000"/>
                  </a:srgbClr>
                </a:solidFill>
              </a:rPr>
              <a:t>Specifying </a:t>
            </a:r>
            <a:r>
              <a:rPr lang="en-US" altLang="ko-KR" sz="2000" dirty="0" err="1">
                <a:solidFill>
                  <a:srgbClr val="FFC000">
                    <a:alpha val="99000"/>
                  </a:srgbClr>
                </a:solidFill>
              </a:rPr>
              <a:t>subpass</a:t>
            </a:r>
            <a:r>
              <a:rPr lang="en-US" altLang="ko-KR" sz="2000" dirty="0">
                <a:solidFill>
                  <a:srgbClr val="FFC000">
                    <a:alpha val="99000"/>
                  </a:srgbClr>
                </a:solidFill>
              </a:rPr>
              <a:t> descriptions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>
                <a:solidFill>
                  <a:srgbClr val="FFC000">
                    <a:alpha val="99000"/>
                  </a:srgbClr>
                </a:solidFill>
              </a:rPr>
              <a:t>Specifying dependencies between </a:t>
            </a:r>
            <a:r>
              <a:rPr lang="en-US" altLang="ko-KR" sz="2000" dirty="0" err="1">
                <a:solidFill>
                  <a:srgbClr val="FFC000">
                    <a:alpha val="99000"/>
                  </a:srgbClr>
                </a:solidFill>
              </a:rPr>
              <a:t>subpass</a:t>
            </a:r>
            <a:endParaRPr lang="en-US" altLang="ko-KR" sz="2000" dirty="0">
              <a:solidFill>
                <a:srgbClr val="FFC000">
                  <a:alpha val="99000"/>
                </a:srgbClr>
              </a:solidFill>
            </a:endParaRP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b="1" dirty="0"/>
              <a:t>Creating a render pass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b="1" dirty="0"/>
              <a:t>Creating a framebuffer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>
                <a:solidFill>
                  <a:srgbClr val="92D050">
                    <a:alpha val="99000"/>
                  </a:srgbClr>
                </a:solidFill>
              </a:rPr>
              <a:t>Preparing a render pass for geometry rendering and postprocessing </a:t>
            </a:r>
            <a:r>
              <a:rPr lang="en-US" altLang="ko-KR" sz="2000" dirty="0" err="1">
                <a:solidFill>
                  <a:srgbClr val="92D050">
                    <a:alpha val="99000"/>
                  </a:srgbClr>
                </a:solidFill>
              </a:rPr>
              <a:t>subpasses</a:t>
            </a:r>
            <a:endParaRPr lang="en-US" altLang="ko-KR" sz="2000" dirty="0">
              <a:solidFill>
                <a:srgbClr val="92D050">
                  <a:alpha val="99000"/>
                </a:srgbClr>
              </a:solidFill>
            </a:endParaRP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>
                <a:solidFill>
                  <a:srgbClr val="92D050">
                    <a:alpha val="99000"/>
                  </a:srgbClr>
                </a:solidFill>
              </a:rPr>
              <a:t>Preparing a render pass and a framebuffer with color and depth attachments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>
                <a:solidFill>
                  <a:srgbClr val="7030A0">
                    <a:alpha val="99000"/>
                  </a:srgbClr>
                </a:solidFill>
              </a:rPr>
              <a:t>Beginning a render pass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>
                <a:solidFill>
                  <a:srgbClr val="7030A0">
                    <a:alpha val="99000"/>
                  </a:srgbClr>
                </a:solidFill>
              </a:rPr>
              <a:t>Progressing to the next </a:t>
            </a:r>
            <a:r>
              <a:rPr lang="en-US" altLang="ko-KR" sz="2000" dirty="0" err="1">
                <a:solidFill>
                  <a:srgbClr val="7030A0">
                    <a:alpha val="99000"/>
                  </a:srgbClr>
                </a:solidFill>
              </a:rPr>
              <a:t>subpass</a:t>
            </a:r>
            <a:endParaRPr lang="en-US" altLang="ko-KR" sz="2000" dirty="0">
              <a:solidFill>
                <a:srgbClr val="7030A0">
                  <a:alpha val="99000"/>
                </a:srgbClr>
              </a:solidFill>
            </a:endParaRP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>
                <a:solidFill>
                  <a:srgbClr val="7030A0">
                    <a:alpha val="99000"/>
                  </a:srgbClr>
                </a:solidFill>
              </a:rPr>
              <a:t>Ending a render pass 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b="1" dirty="0"/>
              <a:t>Destroying a framebuffer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b="1" dirty="0"/>
              <a:t>Destroying a render pass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071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F6D12-617E-4637-B91C-B91921F06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90171"/>
            <a:ext cx="11151917" cy="520216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b="1" dirty="0"/>
              <a:t>두개의 </a:t>
            </a:r>
            <a:r>
              <a:rPr lang="ko-KR" altLang="en-US" b="1" dirty="0" err="1"/>
              <a:t>어태치먼트</a:t>
            </a:r>
            <a:r>
              <a:rPr lang="ko-KR" altLang="en-US" b="1" dirty="0"/>
              <a:t> 생성 </a:t>
            </a:r>
            <a:r>
              <a:rPr lang="en-US" altLang="ko-KR" b="1" dirty="0"/>
              <a:t>(</a:t>
            </a:r>
            <a:r>
              <a:rPr lang="ko-KR" altLang="en-US" b="1" dirty="0"/>
              <a:t>컬러 </a:t>
            </a:r>
            <a:r>
              <a:rPr lang="en-US" altLang="ko-KR" b="1" dirty="0"/>
              <a:t>+ </a:t>
            </a:r>
            <a:r>
              <a:rPr lang="ko-KR" altLang="en-US" b="1" dirty="0"/>
              <a:t>깊이</a:t>
            </a:r>
            <a:r>
              <a:rPr lang="en-US" altLang="ko-KR" b="1" dirty="0"/>
              <a:t>)</a:t>
            </a:r>
          </a:p>
          <a:p>
            <a:pPr marL="233362" lvl="1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시작 시 초기화 </a:t>
            </a:r>
            <a:r>
              <a:rPr lang="en-US" altLang="ko-KR" dirty="0"/>
              <a:t>+ </a:t>
            </a:r>
            <a:r>
              <a:rPr lang="ko-KR" altLang="en-US" dirty="0" err="1"/>
              <a:t>랜더</a:t>
            </a:r>
            <a:r>
              <a:rPr lang="ko-KR" altLang="en-US" dirty="0"/>
              <a:t> 패스 후 저장</a:t>
            </a:r>
            <a:r>
              <a:rPr lang="en-US" altLang="ko-KR" dirty="0"/>
              <a:t>(preserved)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3038D-EB48-4321-8BCC-066FD5572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EB4807-F61F-4479-B68F-F8EDE26B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93" y="2610303"/>
            <a:ext cx="46196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0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F6D12-617E-4637-B91C-B91921F06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88571"/>
            <a:ext cx="11151917" cy="530376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서브 패스 생성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개의 서브 패스 생성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첫 </a:t>
            </a:r>
            <a:r>
              <a:rPr lang="ko-KR" altLang="en-US" dirty="0" err="1"/>
              <a:t>어태치머트는</a:t>
            </a:r>
            <a:r>
              <a:rPr lang="ko-KR" altLang="en-US" dirty="0"/>
              <a:t> 컬러</a:t>
            </a:r>
            <a:r>
              <a:rPr lang="en-US" altLang="ko-KR" dirty="0"/>
              <a:t> / </a:t>
            </a:r>
            <a:r>
              <a:rPr lang="ko-KR" altLang="en-US" dirty="0"/>
              <a:t>두번째 </a:t>
            </a:r>
            <a:r>
              <a:rPr lang="ko-KR" altLang="en-US" dirty="0" err="1"/>
              <a:t>어태치먼트는</a:t>
            </a:r>
            <a:r>
              <a:rPr lang="ko-KR" altLang="en-US" dirty="0"/>
              <a:t> 깊이</a:t>
            </a:r>
            <a:r>
              <a:rPr lang="en-US" altLang="ko-KR" dirty="0"/>
              <a:t>+</a:t>
            </a:r>
            <a:r>
              <a:rPr lang="ko-KR" altLang="en-US" dirty="0"/>
              <a:t>스텐실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3038D-EB48-4321-8BCC-066FD5572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8F795E-45D3-43BD-95DA-F1BED320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1" y="3167744"/>
            <a:ext cx="37623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F6D12-617E-4637-B91C-B91921F06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서브패스</a:t>
            </a:r>
            <a:r>
              <a:rPr lang="en-US" altLang="ko-KR" b="1" dirty="0"/>
              <a:t> </a:t>
            </a:r>
            <a:r>
              <a:rPr lang="ko-KR" altLang="en-US" b="1" dirty="0" err="1"/>
              <a:t>디펜던시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서브패스의 명령어 사이에 </a:t>
            </a:r>
            <a:r>
              <a:rPr lang="ko-KR" altLang="en-US" dirty="0" err="1"/>
              <a:t>디펜던시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서브패스의 출력이 완료되기 전에 다른 명령에서 사용되는 것을 방지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3038D-EB48-4321-8BCC-066FD5572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DD86D7-B4DC-499A-86A9-D51F7BE0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7" y="3429000"/>
            <a:ext cx="39624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F6D12-617E-4637-B91C-B91921F06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79714"/>
            <a:ext cx="11151917" cy="541261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b="1" dirty="0" err="1"/>
              <a:t>렌더</a:t>
            </a:r>
            <a:r>
              <a:rPr lang="ko-KR" altLang="en-US" b="1" dirty="0"/>
              <a:t> 패스 시작</a:t>
            </a:r>
            <a:endParaRPr lang="en-US" altLang="ko-KR" b="1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dirty="0" err="1"/>
              <a:t>렌더</a:t>
            </a:r>
            <a:r>
              <a:rPr lang="ko-KR" altLang="en-US" dirty="0"/>
              <a:t> 패스 </a:t>
            </a:r>
            <a:r>
              <a:rPr lang="en-US" altLang="ko-KR" dirty="0"/>
              <a:t>+ </a:t>
            </a:r>
            <a:r>
              <a:rPr lang="ko-KR" altLang="en-US" dirty="0"/>
              <a:t>프레임 버퍼 준비 후 연산 </a:t>
            </a:r>
            <a:r>
              <a:rPr lang="ko-KR" altLang="en-US" dirty="0" err="1"/>
              <a:t>레코딩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dirty="0" err="1"/>
              <a:t>reanderArea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프래임버퍼</a:t>
            </a:r>
            <a:r>
              <a:rPr lang="ko-KR" altLang="en-US" dirty="0"/>
              <a:t> 보다 크면 안된다</a:t>
            </a:r>
            <a:r>
              <a:rPr lang="en-US" altLang="ko-KR" dirty="0"/>
              <a:t> / Dimensions(=</a:t>
            </a:r>
            <a:r>
              <a:rPr lang="en-US" altLang="ko-KR" dirty="0" err="1"/>
              <a:t>VkRect2D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dirty="0" err="1"/>
              <a:t>subpassContents</a:t>
            </a:r>
            <a:r>
              <a:rPr lang="en-US" altLang="ko-KR" dirty="0"/>
              <a:t> :</a:t>
            </a:r>
            <a:r>
              <a:rPr lang="ko-KR" altLang="en-US" dirty="0"/>
              <a:t>첫 서브패스가 어떻게 연산이</a:t>
            </a:r>
            <a:r>
              <a:rPr lang="en-US" altLang="ko-KR" dirty="0"/>
              <a:t> </a:t>
            </a:r>
            <a:r>
              <a:rPr lang="ko-KR" altLang="en-US" dirty="0"/>
              <a:t>저장되는지 지정</a:t>
            </a:r>
            <a:br>
              <a:rPr lang="en-US" altLang="ko-KR" dirty="0"/>
            </a:br>
            <a:r>
              <a:rPr lang="en-US" altLang="ko-KR" dirty="0" err="1"/>
              <a:t>VK_SUBPASS_CONTENTS_INLINE</a:t>
            </a:r>
            <a:br>
              <a:rPr lang="en-US" altLang="ko-KR" dirty="0"/>
            </a:br>
            <a:r>
              <a:rPr lang="en-US" altLang="ko-KR" dirty="0" err="1"/>
              <a:t>VK_SUBPASS_CONTENTS_SECONDARY_COMMAND_BUFFER</a:t>
            </a:r>
            <a:endParaRPr lang="en-US" altLang="ko-KR" dirty="0"/>
          </a:p>
          <a:p>
            <a:pPr>
              <a:lnSpc>
                <a:spcPct val="11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3038D-EB48-4321-8BCC-066FD5572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B4EF0-950F-49BF-BD44-27A3A5E7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07" y="3951665"/>
            <a:ext cx="9043632" cy="22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1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F6D12-617E-4637-B91C-B91921F06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88571"/>
            <a:ext cx="11151917" cy="5303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다음</a:t>
            </a:r>
            <a:r>
              <a:rPr lang="en-US" altLang="ko-KR" b="1" dirty="0"/>
              <a:t> </a:t>
            </a:r>
            <a:r>
              <a:rPr lang="ko-KR" altLang="en-US" b="1" dirty="0"/>
              <a:t>서브패스 </a:t>
            </a:r>
            <a:r>
              <a:rPr lang="en-US" altLang="ko-KR" b="1" dirty="0"/>
              <a:t>(Next</a:t>
            </a:r>
            <a:r>
              <a:rPr lang="ko-KR" altLang="en-US" b="1" dirty="0"/>
              <a:t> </a:t>
            </a:r>
            <a:r>
              <a:rPr lang="en-US" altLang="ko-KR" b="1" dirty="0" err="1"/>
              <a:t>Subpass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렌더</a:t>
            </a:r>
            <a:r>
              <a:rPr lang="ko-KR" altLang="en-US" dirty="0"/>
              <a:t> 패스에서 기록되는 커맨드는 서브 패스로 나눠진다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주어진 서브패스에서 커맨드가 다 기록 되면 다음 서브패스에 커맨드를 기록 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다음 서브 패스로 스위치 </a:t>
            </a:r>
            <a:r>
              <a:rPr lang="en-US" altLang="ko-KR" dirty="0"/>
              <a:t>(</a:t>
            </a:r>
            <a:r>
              <a:rPr lang="ko-KR" altLang="en-US" dirty="0"/>
              <a:t>같은 </a:t>
            </a:r>
            <a:r>
              <a:rPr lang="ko-KR" altLang="en-US" dirty="0" err="1"/>
              <a:t>렌더</a:t>
            </a:r>
            <a:r>
              <a:rPr lang="ko-KR" altLang="en-US" dirty="0"/>
              <a:t> 패스 내</a:t>
            </a:r>
            <a:r>
              <a:rPr lang="en-US" altLang="ko-KR" dirty="0"/>
              <a:t>)</a:t>
            </a:r>
          </a:p>
          <a:p>
            <a:pPr marL="576262" lvl="1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서브 패스의 커맨드는 직접적인 기록</a:t>
            </a:r>
            <a:r>
              <a:rPr lang="en-US" altLang="ko-KR" dirty="0"/>
              <a:t>(</a:t>
            </a:r>
            <a:r>
              <a:rPr lang="en-US" altLang="ko-KR" dirty="0" err="1"/>
              <a:t>inlining</a:t>
            </a:r>
            <a:r>
              <a:rPr lang="en-US" altLang="ko-KR" dirty="0"/>
              <a:t>) </a:t>
            </a:r>
          </a:p>
          <a:p>
            <a:pPr marL="576262" lvl="1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또는 </a:t>
            </a:r>
            <a:r>
              <a:rPr lang="ko-KR" altLang="en-US" dirty="0" err="1"/>
              <a:t>세컨더리</a:t>
            </a:r>
            <a:r>
              <a:rPr lang="ko-KR" altLang="en-US" dirty="0"/>
              <a:t> </a:t>
            </a:r>
            <a:r>
              <a:rPr lang="ko-KR" altLang="en-US" dirty="0" err="1"/>
              <a:t>버퍼을</a:t>
            </a:r>
            <a:r>
              <a:rPr lang="ko-KR" altLang="en-US" dirty="0"/>
              <a:t> 사용해서 간접적으로 기록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3038D-EB48-4321-8BCC-066FD5572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7D719-F6A1-4C3D-A92E-A2CF4DD2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30" y="5196114"/>
            <a:ext cx="6606614" cy="4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F6D12-617E-4637-B91C-B91921F06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11944"/>
            <a:ext cx="11151917" cy="518039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b="1" dirty="0" err="1"/>
              <a:t>렌더패스</a:t>
            </a:r>
            <a:r>
              <a:rPr lang="ko-KR" altLang="en-US" b="1" dirty="0"/>
              <a:t> 끝내기</a:t>
            </a:r>
            <a:endParaRPr lang="en-US" altLang="ko-KR" b="1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dirty="0"/>
              <a:t>모든 서브 패스 기록이 끝나면 </a:t>
            </a:r>
            <a:r>
              <a:rPr lang="ko-KR" altLang="en-US" dirty="0" err="1"/>
              <a:t>랜더</a:t>
            </a:r>
            <a:r>
              <a:rPr lang="ko-KR" altLang="en-US" dirty="0"/>
              <a:t> 패스를 끝낸다</a:t>
            </a:r>
            <a:endParaRPr lang="en-US" altLang="ko-KR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dirty="0" err="1"/>
              <a:t>렌더</a:t>
            </a:r>
            <a:r>
              <a:rPr lang="ko-KR" altLang="en-US" dirty="0"/>
              <a:t> 패스 끝내는 함수는 </a:t>
            </a:r>
            <a:r>
              <a:rPr lang="ko-KR" altLang="en-US" dirty="0" err="1"/>
              <a:t>여러개의</a:t>
            </a:r>
            <a:r>
              <a:rPr lang="ko-KR" altLang="en-US" dirty="0"/>
              <a:t> 연산을 한다</a:t>
            </a:r>
            <a:r>
              <a:rPr lang="en-US" altLang="ko-KR" dirty="0"/>
              <a:t>.</a:t>
            </a:r>
          </a:p>
          <a:p>
            <a:pPr marL="971550" lvl="2" indent="-514350">
              <a:lnSpc>
                <a:spcPct val="110000"/>
              </a:lnSpc>
              <a:buAutoNum type="arabicParenR"/>
            </a:pPr>
            <a:r>
              <a:rPr lang="ko-KR" altLang="en-US" dirty="0"/>
              <a:t>실행</a:t>
            </a:r>
            <a:r>
              <a:rPr lang="en-US" altLang="ko-KR" dirty="0"/>
              <a:t>( execution)</a:t>
            </a:r>
          </a:p>
          <a:p>
            <a:pPr marL="971550" lvl="2" indent="-514350">
              <a:lnSpc>
                <a:spcPct val="110000"/>
              </a:lnSpc>
              <a:buAutoNum type="arabicParenR"/>
            </a:pPr>
            <a:r>
              <a:rPr lang="ko-KR" altLang="en-US" dirty="0"/>
              <a:t>메모리 </a:t>
            </a:r>
            <a:r>
              <a:rPr lang="ko-KR" altLang="en-US" dirty="0" err="1"/>
              <a:t>디펜던시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메모리 </a:t>
            </a:r>
            <a:r>
              <a:rPr lang="ko-KR" altLang="en-US" dirty="0" err="1"/>
              <a:t>베리어와</a:t>
            </a:r>
            <a:r>
              <a:rPr lang="ko-KR" altLang="en-US" dirty="0"/>
              <a:t> </a:t>
            </a:r>
            <a:r>
              <a:rPr lang="ko-KR" altLang="en-US" dirty="0" err="1"/>
              <a:t>비슷</a:t>
            </a:r>
            <a:r>
              <a:rPr lang="en-US" altLang="ko-KR" dirty="0"/>
              <a:t>)</a:t>
            </a:r>
          </a:p>
          <a:p>
            <a:pPr marL="971550" lvl="2" indent="-514350">
              <a:lnSpc>
                <a:spcPct val="110000"/>
              </a:lnSpc>
              <a:buAutoNum type="arabicParenR"/>
            </a:pPr>
            <a:r>
              <a:rPr lang="ko-KR" altLang="en-US" dirty="0"/>
              <a:t>이미지 레이아웃 </a:t>
            </a:r>
            <a:r>
              <a:rPr lang="ko-KR" altLang="en-US" dirty="0" err="1"/>
              <a:t>트랜지션</a:t>
            </a:r>
            <a:r>
              <a:rPr lang="ko-KR" altLang="en-US" dirty="0"/>
              <a:t> </a:t>
            </a:r>
            <a:endParaRPr lang="en-US" altLang="ko-KR" dirty="0"/>
          </a:p>
          <a:p>
            <a:pPr marL="971550" lvl="2" indent="-514350">
              <a:lnSpc>
                <a:spcPct val="110000"/>
              </a:lnSpc>
              <a:buAutoNum type="arabicParenR"/>
            </a:pPr>
            <a:r>
              <a:rPr lang="ko-KR" altLang="en-US" dirty="0"/>
              <a:t>멀티 샘플링 </a:t>
            </a:r>
            <a:r>
              <a:rPr lang="en-US" altLang="ko-KR" dirty="0"/>
              <a:t>– </a:t>
            </a:r>
            <a:r>
              <a:rPr lang="ko-KR" altLang="en-US" dirty="0"/>
              <a:t>마지막 서브패스</a:t>
            </a:r>
            <a:endParaRPr lang="en-US" altLang="ko-KR" dirty="0"/>
          </a:p>
          <a:p>
            <a:pPr marL="514350" indent="-514350">
              <a:lnSpc>
                <a:spcPct val="110000"/>
              </a:lnSpc>
              <a:buAutoNum type="arabicParenR"/>
            </a:pPr>
            <a:endParaRPr lang="en-US" altLang="ko-KR" dirty="0"/>
          </a:p>
          <a:p>
            <a:pPr marL="514350" indent="-514350">
              <a:lnSpc>
                <a:spcPct val="110000"/>
              </a:lnSpc>
              <a:buAutoNum type="arabicParenR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3038D-EB48-4321-8BCC-066FD5572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6E9A8-C040-494A-9A3C-F1AD561C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8" y="4815491"/>
            <a:ext cx="8045462" cy="6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F6D12-617E-4637-B91C-B91921F06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랜더</a:t>
            </a:r>
            <a:r>
              <a:rPr lang="ko-KR" altLang="en-US" dirty="0"/>
              <a:t> 패스</a:t>
            </a:r>
            <a:r>
              <a:rPr lang="en-US" altLang="ko-KR" dirty="0"/>
              <a:t>/</a:t>
            </a:r>
            <a:r>
              <a:rPr lang="ko-KR" altLang="en-US" dirty="0" err="1"/>
              <a:t>프래임버퍼</a:t>
            </a:r>
            <a:r>
              <a:rPr lang="ko-KR" altLang="en-US" dirty="0"/>
              <a:t> 파괴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3038D-EB48-4321-8BCC-066FD5572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4C055A-728F-4AE7-A365-8BB7783E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34" y="2086429"/>
            <a:ext cx="5799143" cy="8284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C0A31-DD59-413A-B5C0-A66957DE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34" y="3312886"/>
            <a:ext cx="5900052" cy="9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4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E99D7B-F4C3-4F54-AF36-00BCCC522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772887"/>
            <a:ext cx="11151917" cy="4944532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/>
              <a:t>Drawing command are organized into render pass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렌더</a:t>
            </a:r>
            <a:r>
              <a:rPr lang="ko-KR" altLang="en-US" dirty="0"/>
              <a:t> 패스는 </a:t>
            </a:r>
            <a:br>
              <a:rPr lang="en-US" altLang="ko-KR" dirty="0"/>
            </a:br>
            <a:r>
              <a:rPr lang="ko-KR" altLang="en-US" dirty="0">
                <a:solidFill>
                  <a:srgbClr val="F1A75A">
                    <a:alpha val="99000"/>
                  </a:srgbClr>
                </a:solidFill>
              </a:rPr>
              <a:t>어떻게 이미지 리소스들이 사용되는지 </a:t>
            </a:r>
            <a:br>
              <a:rPr lang="en-US" altLang="ko-KR" dirty="0">
                <a:solidFill>
                  <a:srgbClr val="F1A75A">
                    <a:alpha val="99000"/>
                  </a:srgbClr>
                </a:solidFill>
              </a:rPr>
            </a:br>
            <a:r>
              <a:rPr lang="ko-KR" altLang="en-US" dirty="0">
                <a:solidFill>
                  <a:srgbClr val="F1A75A">
                    <a:alpha val="99000"/>
                  </a:srgbClr>
                </a:solidFill>
              </a:rPr>
              <a:t>레이아웃 구조</a:t>
            </a:r>
            <a:r>
              <a:rPr lang="en-US" altLang="ko-KR" dirty="0">
                <a:solidFill>
                  <a:srgbClr val="F1A75A">
                    <a:alpha val="99000"/>
                  </a:srgbClr>
                </a:solidFill>
              </a:rPr>
              <a:t> </a:t>
            </a:r>
            <a:r>
              <a:rPr lang="ko-KR" altLang="en-US" dirty="0">
                <a:solidFill>
                  <a:srgbClr val="F1A75A">
                    <a:alpha val="99000"/>
                  </a:srgbClr>
                </a:solidFill>
              </a:rPr>
              <a:t>지정 </a:t>
            </a:r>
            <a:br>
              <a:rPr lang="en-US" altLang="ko-KR" dirty="0">
                <a:solidFill>
                  <a:srgbClr val="F1A75A">
                    <a:alpha val="99000"/>
                  </a:srgbClr>
                </a:solidFill>
              </a:rPr>
            </a:br>
            <a:r>
              <a:rPr lang="ko-KR" altLang="en-US" dirty="0">
                <a:solidFill>
                  <a:srgbClr val="F1A75A">
                    <a:alpha val="99000"/>
                  </a:srgbClr>
                </a:solidFill>
              </a:rPr>
              <a:t>서브패스사이 레이아웃 동기화</a:t>
            </a:r>
            <a:br>
              <a:rPr lang="en-US" altLang="ko-KR" dirty="0">
                <a:solidFill>
                  <a:srgbClr val="F1A75A">
                    <a:alpha val="99000"/>
                  </a:srgbClr>
                </a:solidFill>
              </a:rPr>
            </a:br>
            <a:r>
              <a:rPr lang="ko-KR" altLang="en-US" dirty="0">
                <a:solidFill>
                  <a:srgbClr val="F1A75A">
                    <a:alpha val="99000"/>
                  </a:srgbClr>
                </a:solidFill>
              </a:rPr>
              <a:t>사용 </a:t>
            </a:r>
            <a:r>
              <a:rPr lang="ko-KR" altLang="en-US" dirty="0" err="1">
                <a:solidFill>
                  <a:srgbClr val="F1A75A">
                    <a:alpha val="99000"/>
                  </a:srgbClr>
                </a:solidFill>
              </a:rPr>
              <a:t>스코프</a:t>
            </a:r>
            <a:r>
              <a:rPr lang="ko-KR" altLang="en-US" dirty="0">
                <a:solidFill>
                  <a:srgbClr val="F1A75A">
                    <a:alpha val="99000"/>
                  </a:srgbClr>
                </a:solidFill>
              </a:rPr>
              <a:t> 지정 </a:t>
            </a:r>
            <a:br>
              <a:rPr lang="en-US" altLang="ko-KR" dirty="0">
                <a:solidFill>
                  <a:srgbClr val="F1A75A">
                    <a:alpha val="99000"/>
                  </a:srgbClr>
                </a:solidFill>
              </a:rPr>
            </a:br>
            <a:r>
              <a:rPr lang="ko-KR" altLang="en-US" dirty="0"/>
              <a:t>나타내는 </a:t>
            </a:r>
            <a:r>
              <a:rPr lang="en-US" altLang="ko-KR" dirty="0" err="1"/>
              <a:t>subpass</a:t>
            </a:r>
            <a:r>
              <a:rPr lang="en-US" altLang="ko-KR" dirty="0"/>
              <a:t> </a:t>
            </a:r>
            <a:r>
              <a:rPr lang="ko-KR" altLang="en-US" dirty="0"/>
              <a:t>들의 집합이다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렌더</a:t>
            </a:r>
            <a:r>
              <a:rPr lang="ko-KR" altLang="en-US" dirty="0"/>
              <a:t> 패스에 저장되는 데이터는 일반적인 </a:t>
            </a:r>
            <a:r>
              <a:rPr lang="ko-KR" altLang="en-US" dirty="0" err="1"/>
              <a:t>디스크립션이나</a:t>
            </a:r>
            <a:r>
              <a:rPr lang="ko-KR" altLang="en-US" dirty="0"/>
              <a:t> 메타 </a:t>
            </a:r>
            <a:r>
              <a:rPr lang="ko-KR" altLang="en-US" dirty="0" err="1"/>
              <a:t>데이타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실제 관련된 데이터는 프레임 버퍼에 지정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AEDAA7-A2CF-40F6-B0AA-FED363019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2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B7C213-7633-4247-B0B5-717657EA7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23257"/>
            <a:ext cx="11151917" cy="53690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Render passes</a:t>
            </a:r>
          </a:p>
          <a:p>
            <a:pPr marL="576262" lvl="1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파이프라인 생성을 완료하기 이전</a:t>
            </a:r>
            <a:r>
              <a:rPr lang="en-US" altLang="ko-KR" dirty="0"/>
              <a:t>, </a:t>
            </a:r>
            <a:r>
              <a:rPr lang="ko-KR" altLang="en-US" dirty="0"/>
              <a:t>렌더링에 사용되는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프레임버퍼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 err="1"/>
              <a:t>vulkan</a:t>
            </a:r>
            <a:r>
              <a:rPr lang="ko-KR" altLang="en-US" dirty="0"/>
              <a:t>에게 알려줘야 한다</a:t>
            </a:r>
            <a:r>
              <a:rPr lang="en-US" altLang="ko-KR" dirty="0"/>
              <a:t>.</a:t>
            </a:r>
          </a:p>
          <a:p>
            <a:pPr marL="576262" lvl="1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몇 개의 </a:t>
            </a:r>
            <a:r>
              <a:rPr lang="ko-KR" altLang="en-US" dirty="0">
                <a:solidFill>
                  <a:srgbClr val="0070C0"/>
                </a:solidFill>
              </a:rPr>
              <a:t>컬러와 깊이 버퍼를 사용할 지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몇 개의 </a:t>
            </a:r>
            <a:r>
              <a:rPr lang="ko-KR" altLang="en-US" dirty="0" err="1">
                <a:solidFill>
                  <a:srgbClr val="0070C0"/>
                </a:solidFill>
              </a:rPr>
              <a:t>샘플러를</a:t>
            </a:r>
            <a:r>
              <a:rPr lang="ko-KR" altLang="en-US" dirty="0">
                <a:solidFill>
                  <a:srgbClr val="0070C0"/>
                </a:solidFill>
              </a:rPr>
              <a:t> 사용하고 </a:t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ko-KR" altLang="en-US" dirty="0">
                <a:solidFill>
                  <a:srgbClr val="0070C0"/>
                </a:solidFill>
              </a:rPr>
              <a:t>렌더링 연산에서 다루는지를 명시</a:t>
            </a:r>
            <a:r>
              <a:rPr lang="ko-KR" altLang="en-US" dirty="0"/>
              <a:t>해야 한다</a:t>
            </a:r>
            <a:r>
              <a:rPr lang="en-US" altLang="ko-KR" dirty="0"/>
              <a:t>.</a:t>
            </a:r>
          </a:p>
          <a:p>
            <a:pPr marL="576262" lvl="1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이런 모들 정보들은 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render </a:t>
            </a:r>
            <a:r>
              <a:rPr lang="en-US" altLang="ko-KR" b="1" dirty="0" err="1">
                <a:solidFill>
                  <a:srgbClr val="FF0000">
                    <a:alpha val="99000"/>
                  </a:srgbClr>
                </a:solidFill>
              </a:rPr>
              <a:t>passobject</a:t>
            </a:r>
            <a:r>
              <a:rPr lang="ko-KR" altLang="en-US" dirty="0"/>
              <a:t>에 포함되게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21634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E99D7B-F4C3-4F54-AF36-00BCCC522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Framebuffers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어태치먼트</a:t>
            </a:r>
            <a:r>
              <a:rPr lang="en-US" altLang="ko-KR" dirty="0"/>
              <a:t>(attachments)</a:t>
            </a:r>
            <a:r>
              <a:rPr lang="ko-KR" altLang="en-US" dirty="0"/>
              <a:t>는 </a:t>
            </a:r>
            <a:r>
              <a:rPr lang="ko-KR" altLang="en-US" dirty="0" err="1"/>
              <a:t>렌더</a:t>
            </a:r>
            <a:r>
              <a:rPr lang="ko-KR" altLang="en-US" dirty="0"/>
              <a:t> 패스가 생성되는 동안 정해진다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지정되는 </a:t>
            </a:r>
            <a:r>
              <a:rPr lang="ko-KR" altLang="en-US" dirty="0" err="1"/>
              <a:t>어태치먼트는</a:t>
            </a:r>
            <a:r>
              <a:rPr lang="ko-KR" altLang="en-US" dirty="0"/>
              <a:t> </a:t>
            </a:r>
            <a:r>
              <a:rPr lang="ko-KR" altLang="en-US" dirty="0" err="1"/>
              <a:t>프레임버퍼</a:t>
            </a:r>
            <a:r>
              <a:rPr lang="ko-KR" altLang="en-US" dirty="0"/>
              <a:t> 오브젝트</a:t>
            </a:r>
            <a:r>
              <a:rPr lang="en-US" altLang="ko-KR" dirty="0"/>
              <a:t>(</a:t>
            </a:r>
            <a:r>
              <a:rPr lang="en-US" altLang="ko-KR" dirty="0" err="1"/>
              <a:t>VkFramebuffer</a:t>
            </a:r>
            <a:r>
              <a:rPr lang="en-US" altLang="ko-KR" dirty="0"/>
              <a:t>) </a:t>
            </a:r>
            <a:r>
              <a:rPr lang="ko-KR" altLang="en-US" dirty="0"/>
              <a:t>지정된다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(bound by warping them into a </a:t>
            </a:r>
            <a:r>
              <a:rPr lang="en-US" altLang="ko-KR" dirty="0" err="1"/>
              <a:t>VkFramebuffer</a:t>
            </a:r>
            <a:r>
              <a:rPr lang="en-US" altLang="ko-KR" dirty="0"/>
              <a:t> object)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프레임 버퍼 오브젝트는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어태치먼트에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사용되는 모든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이미지뷰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(</a:t>
            </a:r>
            <a:r>
              <a:rPr lang="en-US" altLang="ko-KR" b="1" dirty="0" err="1">
                <a:solidFill>
                  <a:srgbClr val="0070C0">
                    <a:alpha val="99000"/>
                  </a:srgbClr>
                </a:solidFill>
              </a:rPr>
              <a:t>VkImageView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)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참조한다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AEDAA7-A2CF-40F6-B0AA-FED363019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1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FE20DD-014F-4929-9415-702F86950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78114"/>
            <a:ext cx="11151917" cy="55142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렌더</a:t>
            </a:r>
            <a:r>
              <a:rPr lang="ko-KR" altLang="en-US" b="1" dirty="0"/>
              <a:t> 패스 생성시 필요한 정보 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어태치먼트</a:t>
            </a:r>
            <a:r>
              <a:rPr lang="ko-KR" altLang="en-US" dirty="0"/>
              <a:t> </a:t>
            </a:r>
            <a:r>
              <a:rPr lang="ko-KR" altLang="en-US" dirty="0" err="1"/>
              <a:t>디스크립션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서브패스 </a:t>
            </a:r>
            <a:r>
              <a:rPr lang="ko-KR" altLang="en-US" dirty="0" err="1"/>
              <a:t>디스크립션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서브패스 </a:t>
            </a:r>
            <a:r>
              <a:rPr lang="ko-KR" altLang="en-US" dirty="0" err="1"/>
              <a:t>디펜던시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8CE722-9698-475C-834B-EBD949ECA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7CD292-630D-4900-9876-88C9F7C5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623" y="1629000"/>
            <a:ext cx="66389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E99D7B-F4C3-4F54-AF36-00BCCC522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85371"/>
            <a:ext cx="11151917" cy="55069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b="1" dirty="0" err="1"/>
              <a:t>어태치먼트</a:t>
            </a:r>
            <a:r>
              <a:rPr lang="ko-KR" altLang="en-US" b="1" dirty="0"/>
              <a:t> </a:t>
            </a:r>
            <a:r>
              <a:rPr lang="ko-KR" altLang="en-US" b="1" dirty="0" err="1"/>
              <a:t>디스크립션</a:t>
            </a:r>
            <a:endParaRPr lang="en-US" altLang="ko-KR" b="1" dirty="0"/>
          </a:p>
          <a:p>
            <a:pPr>
              <a:lnSpc>
                <a:spcPct val="110000"/>
              </a:lnSpc>
            </a:pPr>
            <a:endParaRPr lang="en-US" altLang="ko-KR" sz="400" b="1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 err="1"/>
              <a:t>loadop</a:t>
            </a:r>
            <a:r>
              <a:rPr lang="en-US" altLang="ko-KR" sz="2000" dirty="0"/>
              <a:t> :  </a:t>
            </a:r>
            <a:r>
              <a:rPr lang="ko-KR" altLang="en-US" sz="2000" dirty="0" err="1"/>
              <a:t>렌더</a:t>
            </a:r>
            <a:r>
              <a:rPr lang="ko-KR" altLang="en-US" sz="2000" dirty="0"/>
              <a:t> 패스가 시작할 때 동작하는 연산 지정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 err="1"/>
              <a:t>storeop</a:t>
            </a:r>
            <a:r>
              <a:rPr lang="en-US" altLang="ko-KR" sz="2000" dirty="0"/>
              <a:t> : </a:t>
            </a:r>
            <a:r>
              <a:rPr lang="ko-KR" altLang="en-US" sz="2000" dirty="0" err="1"/>
              <a:t>랜더</a:t>
            </a:r>
            <a:r>
              <a:rPr lang="ko-KR" altLang="en-US" sz="2000" dirty="0"/>
              <a:t> 패스가 끝나고 </a:t>
            </a:r>
            <a:r>
              <a:rPr lang="ko-KR" altLang="en-US" sz="2000" dirty="0" err="1"/>
              <a:t>어태치먼트</a:t>
            </a:r>
            <a:r>
              <a:rPr lang="ko-KR" altLang="en-US" sz="2000" dirty="0"/>
              <a:t> 내용이 어떻게 처리되야 하는지 지정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sz="2000" dirty="0"/>
              <a:t>스텐실 관련은 위와 동일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sz="2000" dirty="0" err="1"/>
              <a:t>렌더패스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시작시</a:t>
            </a:r>
            <a:r>
              <a:rPr lang="ko-KR" altLang="en-US" sz="2000" dirty="0"/>
              <a:t> 레이아웃 </a:t>
            </a:r>
            <a:r>
              <a:rPr lang="en-US" altLang="ko-KR" sz="2000" dirty="0"/>
              <a:t>– </a:t>
            </a:r>
            <a:r>
              <a:rPr lang="ko-KR" altLang="en-US" sz="2000" dirty="0"/>
              <a:t>메모리 </a:t>
            </a:r>
            <a:r>
              <a:rPr lang="ko-KR" altLang="en-US" sz="2000" dirty="0" err="1"/>
              <a:t>베리어</a:t>
            </a:r>
            <a:r>
              <a:rPr lang="ko-KR" altLang="en-US" sz="2000" dirty="0"/>
              <a:t> 셋업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sz="2000" dirty="0" err="1"/>
              <a:t>렌더패스</a:t>
            </a:r>
            <a:r>
              <a:rPr lang="ko-KR" altLang="en-US" sz="2000" dirty="0"/>
              <a:t> 끝나고 변환되는 레이아웃 </a:t>
            </a:r>
            <a:r>
              <a:rPr lang="en-US" altLang="ko-KR" sz="2000" dirty="0"/>
              <a:t>(</a:t>
            </a:r>
            <a:r>
              <a:rPr lang="ko-KR" altLang="en-US" sz="2000" dirty="0"/>
              <a:t>자동 변환됨</a:t>
            </a:r>
            <a:r>
              <a:rPr lang="en-US" altLang="ko-KR" sz="2000" dirty="0"/>
              <a:t>) – </a:t>
            </a:r>
            <a:r>
              <a:rPr lang="ko-KR" altLang="en-US" sz="2000" dirty="0" err="1"/>
              <a:t>랜더</a:t>
            </a:r>
            <a:r>
              <a:rPr lang="ko-KR" altLang="en-US" sz="2000" dirty="0"/>
              <a:t> 패스 후 이미지의 사용 목적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AEDAA7-A2CF-40F6-B0AA-FED363019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C69E48-B7FC-4DA3-861A-4428B075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7" y="3532322"/>
            <a:ext cx="7516812" cy="29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3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B68EC1-DC30-4501-9346-31ADB0FE0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서브 패스 </a:t>
            </a:r>
            <a:r>
              <a:rPr lang="ko-KR" altLang="en-US" b="1" dirty="0" err="1"/>
              <a:t>디스크립션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렌더</a:t>
            </a:r>
            <a:r>
              <a:rPr lang="ko-KR" altLang="en-US" dirty="0"/>
              <a:t> 패스는 여러 개의 서브 패스 그룹 이루어진다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각 서브 패스는 </a:t>
            </a:r>
            <a:r>
              <a:rPr lang="ko-KR" altLang="en-US" dirty="0" err="1"/>
              <a:t>어태치먼트가</a:t>
            </a:r>
            <a:r>
              <a:rPr lang="ko-KR" altLang="en-US" dirty="0"/>
              <a:t> 사용되는 렌더링 연산의 각 스테이지를 나타낸다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(== </a:t>
            </a:r>
            <a:r>
              <a:rPr lang="ko-KR" altLang="en-US" dirty="0"/>
              <a:t>해당 서브패스에서 </a:t>
            </a:r>
            <a:r>
              <a:rPr lang="ko-KR" altLang="en-US" dirty="0" err="1"/>
              <a:t>어태치먼트가</a:t>
            </a:r>
            <a:r>
              <a:rPr lang="ko-KR" altLang="en-US" dirty="0"/>
              <a:t> 어떻게 사용되는지 기술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랜더</a:t>
            </a:r>
            <a:r>
              <a:rPr lang="ko-KR" altLang="en-US" dirty="0"/>
              <a:t> 패스는 하나 이상의 서브 패스를 요구하고</a:t>
            </a:r>
            <a:r>
              <a:rPr lang="en-US" altLang="ko-KR" dirty="0"/>
              <a:t>, </a:t>
            </a:r>
            <a:r>
              <a:rPr lang="ko-KR" altLang="en-US" dirty="0"/>
              <a:t>시작 시 자동 실행된다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각 서브 패스마다 </a:t>
            </a:r>
            <a:r>
              <a:rPr lang="ko-KR" altLang="en-US" dirty="0" err="1"/>
              <a:t>디스크립션</a:t>
            </a:r>
            <a:r>
              <a:rPr lang="ko-KR" altLang="en-US" dirty="0"/>
              <a:t> 생성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D7C06F-5F6F-4A58-9A40-01355A846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2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233AEA-076C-4AE8-9169-40B7460D6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76514"/>
            <a:ext cx="11151917" cy="5615819"/>
          </a:xfrm>
        </p:spPr>
        <p:txBody>
          <a:bodyPr/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en-US" altLang="ko-KR" sz="2400" dirty="0" err="1"/>
              <a:t>VkPipelineBindPoint</a:t>
            </a:r>
            <a:r>
              <a:rPr lang="en-US" altLang="ko-KR" sz="2400" dirty="0"/>
              <a:t> : </a:t>
            </a:r>
            <a:r>
              <a:rPr lang="ko-KR" altLang="en-US" sz="2400" dirty="0"/>
              <a:t>그래픽스 </a:t>
            </a:r>
            <a:r>
              <a:rPr lang="en-US" altLang="ko-KR" sz="2400" dirty="0"/>
              <a:t>or </a:t>
            </a:r>
            <a:r>
              <a:rPr lang="ko-KR" altLang="en-US" sz="2400" dirty="0" err="1"/>
              <a:t>컴퓨트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VK_PIPELINE_BIND_POINT_GRAPHICS</a:t>
            </a:r>
            <a:r>
              <a:rPr lang="en-US" altLang="ko-KR" sz="2400" dirty="0"/>
              <a:t>)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sz="2400" dirty="0"/>
              <a:t>서브 패스에서 사용되는 인풋 </a:t>
            </a:r>
            <a:r>
              <a:rPr lang="ko-KR" altLang="en-US" sz="2400" dirty="0" err="1"/>
              <a:t>어태치먼트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갯수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ko-KR" altLang="en-US" sz="2400" dirty="0"/>
              <a:t>데이터</a:t>
            </a:r>
            <a:endParaRPr lang="en-US" altLang="ko-KR" sz="2400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en-US" altLang="ko-KR" sz="2400" dirty="0" err="1">
                <a:solidFill>
                  <a:srgbClr val="FFC000">
                    <a:alpha val="99000"/>
                  </a:srgbClr>
                </a:solidFill>
              </a:rPr>
              <a:t>colorAttachment</a:t>
            </a:r>
            <a:r>
              <a:rPr lang="en-US" altLang="ko-KR" sz="2400" dirty="0">
                <a:solidFill>
                  <a:srgbClr val="FFC000">
                    <a:alpha val="99000"/>
                  </a:srgbClr>
                </a:solidFill>
              </a:rPr>
              <a:t> :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en-US" altLang="ko-KR" sz="2400" dirty="0" err="1">
                <a:solidFill>
                  <a:srgbClr val="FFC000">
                    <a:alpha val="99000"/>
                  </a:srgbClr>
                </a:solidFill>
              </a:rPr>
              <a:t>resolveAttachment</a:t>
            </a:r>
            <a:r>
              <a:rPr lang="en-US" altLang="ko-KR" sz="2400" dirty="0">
                <a:solidFill>
                  <a:srgbClr val="FFC000">
                    <a:alpha val="99000"/>
                  </a:srgbClr>
                </a:solidFill>
              </a:rPr>
              <a:t> : </a:t>
            </a:r>
            <a:r>
              <a:rPr lang="ko-KR" altLang="en-US" sz="2400" dirty="0">
                <a:solidFill>
                  <a:srgbClr val="FFC000">
                    <a:alpha val="99000"/>
                  </a:srgbClr>
                </a:solidFill>
              </a:rPr>
              <a:t>멀티 샘플에서 싱글 샘플 변환 방법 지정</a:t>
            </a:r>
            <a:endParaRPr lang="en-US" altLang="ko-KR" sz="2400" dirty="0">
              <a:solidFill>
                <a:srgbClr val="FFC000">
                  <a:alpha val="99000"/>
                </a:srgbClr>
              </a:solidFill>
            </a:endParaRPr>
          </a:p>
          <a:p>
            <a:pPr>
              <a:lnSpc>
                <a:spcPct val="110000"/>
              </a:lnSpc>
              <a:buFontTx/>
              <a:buChar char="-"/>
            </a:pPr>
            <a:r>
              <a:rPr lang="en-US" altLang="ko-KR" sz="2400" dirty="0" err="1">
                <a:solidFill>
                  <a:srgbClr val="FFC000">
                    <a:alpha val="99000"/>
                  </a:srgbClr>
                </a:solidFill>
              </a:rPr>
              <a:t>depthStencilAttachment</a:t>
            </a:r>
            <a:r>
              <a:rPr lang="en-US" altLang="ko-KR" sz="2400" dirty="0">
                <a:solidFill>
                  <a:srgbClr val="FFC000">
                    <a:alpha val="99000"/>
                  </a:srgbClr>
                </a:solidFill>
              </a:rPr>
              <a:t> : </a:t>
            </a:r>
            <a:r>
              <a:rPr lang="ko-KR" altLang="en-US" sz="2400" dirty="0">
                <a:solidFill>
                  <a:srgbClr val="FFC000">
                    <a:alpha val="99000"/>
                  </a:srgbClr>
                </a:solidFill>
              </a:rPr>
              <a:t>깊이 </a:t>
            </a:r>
            <a:r>
              <a:rPr lang="en-US" altLang="ko-KR" sz="2400" dirty="0">
                <a:solidFill>
                  <a:srgbClr val="FFC000">
                    <a:alpha val="99000"/>
                  </a:srgbClr>
                </a:solidFill>
              </a:rPr>
              <a:t>/ </a:t>
            </a:r>
            <a:r>
              <a:rPr lang="ko-KR" altLang="en-US" sz="2400" dirty="0">
                <a:solidFill>
                  <a:srgbClr val="FFC000">
                    <a:alpha val="99000"/>
                  </a:srgbClr>
                </a:solidFill>
              </a:rPr>
              <a:t>스텐실 버퍼 </a:t>
            </a:r>
            <a:r>
              <a:rPr lang="ko-KR" altLang="en-US" sz="2400" dirty="0" err="1">
                <a:solidFill>
                  <a:srgbClr val="FFC000">
                    <a:alpha val="99000"/>
                  </a:srgbClr>
                </a:solidFill>
              </a:rPr>
              <a:t>사용할때</a:t>
            </a:r>
            <a:r>
              <a:rPr lang="ko-KR" altLang="en-US" sz="2400" dirty="0">
                <a:solidFill>
                  <a:srgbClr val="FFC000">
                    <a:alpha val="99000"/>
                  </a:srgbClr>
                </a:solidFill>
              </a:rPr>
              <a:t> 지정</a:t>
            </a:r>
            <a:endParaRPr lang="en-US" altLang="ko-KR" sz="2400" dirty="0">
              <a:solidFill>
                <a:srgbClr val="FFC000">
                  <a:alpha val="99000"/>
                </a:srgbClr>
              </a:solidFill>
            </a:endParaRPr>
          </a:p>
          <a:p>
            <a:pPr>
              <a:lnSpc>
                <a:spcPct val="110000"/>
              </a:lnSpc>
              <a:buFontTx/>
              <a:buChar char="-"/>
            </a:pPr>
            <a:r>
              <a:rPr lang="en-US" altLang="ko-KR" sz="2400" dirty="0" err="1"/>
              <a:t>perserved</a:t>
            </a:r>
            <a:r>
              <a:rPr lang="ko-KR" altLang="en-US" sz="2400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사용 안 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493C01-F6ED-418A-A955-0B1ED8A9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C8885D-69F0-4EAC-BAD0-87FDD54E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33" y="3824514"/>
            <a:ext cx="10859946" cy="25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19273</TotalTime>
  <Words>666</Words>
  <Application>Microsoft Office PowerPoint</Application>
  <PresentationFormat>와이드스크린</PresentationFormat>
  <Paragraphs>143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Segoe UI</vt:lpstr>
      <vt:lpstr>Segoe UI Light</vt:lpstr>
      <vt:lpstr>Arial</vt:lpstr>
      <vt:lpstr>Calibri</vt:lpstr>
      <vt:lpstr>맑은 고딕</vt:lpstr>
      <vt:lpstr>Wingdings</vt:lpstr>
      <vt:lpstr>Metro_TT_Blue_16x9_02-12</vt:lpstr>
      <vt:lpstr>Graphics Study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521</cp:revision>
  <dcterms:created xsi:type="dcterms:W3CDTF">2014-11-18T06:53:54Z</dcterms:created>
  <dcterms:modified xsi:type="dcterms:W3CDTF">2018-07-19T01:20:02Z</dcterms:modified>
</cp:coreProperties>
</file>